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9" r:id="rId3"/>
    <p:sldId id="281" r:id="rId4"/>
    <p:sldId id="280" r:id="rId5"/>
    <p:sldId id="274" r:id="rId6"/>
    <p:sldId id="260" r:id="rId7"/>
    <p:sldId id="288" r:id="rId8"/>
    <p:sldId id="287" r:id="rId9"/>
    <p:sldId id="268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76" r:id="rId19"/>
    <p:sldId id="273" r:id="rId20"/>
    <p:sldId id="277" r:id="rId21"/>
    <p:sldId id="278" r:id="rId22"/>
    <p:sldId id="283" r:id="rId23"/>
    <p:sldId id="284" r:id="rId24"/>
    <p:sldId id="285" r:id="rId25"/>
    <p:sldId id="286" r:id="rId26"/>
    <p:sldId id="282" r:id="rId27"/>
    <p:sldId id="279" r:id="rId28"/>
    <p:sldId id="270" r:id="rId29"/>
    <p:sldId id="271" r:id="rId30"/>
    <p:sldId id="272" r:id="rId31"/>
    <p:sldId id="258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7E1D7-87B1-4C61-9431-6B907F8CD2FF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693A6-EDCA-49B4-98DF-58F1F88F082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693A6-EDCA-49B4-98DF-58F1F88F082C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13.11.2022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grymas%20z%20szerokiego%20zbli&#380;enie.mp4" TargetMode="Externa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grymas%20i%20kaszel%20zbli&#380;enie.mp4" TargetMode="Externa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wstaje%20z%20noszy.mp4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hiperwentylacja.mp4" TargetMode="Externa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p&#322;acz%20front%20detal.mp4" TargetMode="Externa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p&#322;acz%20bok%20detal.mp4" TargetMode="Externa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12%20i%2020%20odd%20emma%20i%20carevent.mp4" TargetMode="Externa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spokojny%20&#347;redni.mp4" TargetMode="Externa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acek\Documents\Prezentacje\Legnica%2021\SEdacja%20wentylacja\filmy\dobra%20wentlacja%20fina&#322;%20od%20boku.mp4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Ach śpij kochanie… </a:t>
            </a:r>
            <a:br>
              <a:rPr lang="pl-PL" dirty="0" smtClean="0"/>
            </a:br>
            <a:r>
              <a:rPr lang="pl-PL" dirty="0" smtClean="0"/>
              <a:t>czyli o sedacji i analgezji podczas wentylacji </a:t>
            </a:r>
            <a:endParaRPr lang="pl-PL" dirty="0"/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3857628" y="142865"/>
            <a:ext cx="5286375" cy="1928813"/>
          </a:xfrm>
          <a:prstGeom prst="rect">
            <a:avLst/>
          </a:prstGeom>
        </p:spPr>
        <p:txBody>
          <a:bodyPr vert="horz" lIns="91410" tIns="45706" rIns="91410" bIns="45706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pl-PL" sz="3100" dirty="0" smtClean="0"/>
              <a:t>Jacek Wawrzynek </a:t>
            </a:r>
            <a:endParaRPr lang="pl-PL" sz="1700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200" dirty="0" smtClean="0"/>
              <a:t>Zakład Ratownictwa Medycznego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200" smtClean="0"/>
              <a:t>Śląski Uniwersytet Medyczny w Katowicach</a:t>
            </a:r>
          </a:p>
          <a:p>
            <a:pPr algn="ctr">
              <a:spcBef>
                <a:spcPct val="20000"/>
              </a:spcBef>
              <a:defRPr/>
            </a:pPr>
            <a:endParaRPr lang="pl-PL" sz="1200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200" dirty="0" smtClean="0"/>
              <a:t>Wojewódzkie Pogotowie Ratunkowe w Katowicach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aby w ambulansie?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Pacjent po NZK</a:t>
            </a:r>
          </a:p>
          <a:p>
            <a:r>
              <a:rPr lang="pl-PL" sz="2400" dirty="0" smtClean="0"/>
              <a:t>Urazy czaszkowo – mózgowe</a:t>
            </a:r>
          </a:p>
          <a:p>
            <a:r>
              <a:rPr lang="pl-PL" sz="2400" dirty="0" err="1" smtClean="0"/>
              <a:t>Politrauma</a:t>
            </a:r>
            <a:endParaRPr lang="pl-PL" sz="2400" dirty="0" smtClean="0"/>
          </a:p>
          <a:p>
            <a:r>
              <a:rPr lang="pl-PL" sz="2400" dirty="0" smtClean="0"/>
              <a:t>Zatrucia</a:t>
            </a:r>
          </a:p>
          <a:p>
            <a:r>
              <a:rPr lang="pl-PL" sz="2400" dirty="0" smtClean="0"/>
              <a:t>Pacjent z ADRS w przebiegu COVID</a:t>
            </a:r>
          </a:p>
          <a:p>
            <a:r>
              <a:rPr lang="pl-PL" sz="2400" dirty="0" smtClean="0"/>
              <a:t>Transport </a:t>
            </a:r>
            <a:r>
              <a:rPr lang="pl-PL" sz="2400" dirty="0" err="1" smtClean="0"/>
              <a:t>międzyszpitalny</a:t>
            </a:r>
            <a:endParaRPr lang="pl-PL" sz="2400" dirty="0" smtClean="0"/>
          </a:p>
          <a:p>
            <a:r>
              <a:rPr lang="pl-PL" sz="2400" dirty="0" smtClean="0"/>
              <a:t>…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31641" t="15947" r="13867" b="3034"/>
          <a:stretch>
            <a:fillRect/>
          </a:stretch>
        </p:blipFill>
        <p:spPr bwMode="auto">
          <a:xfrm>
            <a:off x="500034" y="214290"/>
            <a:ext cx="8072494" cy="643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Ogólnie o sedacji i analgezji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Zaleca się utrzymywać pacjentów raczej w płytkiej niż głębokiej sedacji, o ile stan chorego na to pozwala. </a:t>
            </a:r>
          </a:p>
          <a:p>
            <a:r>
              <a:rPr lang="pl-PL" sz="2400" dirty="0" smtClean="0"/>
              <a:t>W opiece przedszpitalnej i wczesnoszpitalnej ocena stopnia sedacji może być znacznie utrudniona. </a:t>
            </a:r>
          </a:p>
          <a:p>
            <a:r>
              <a:rPr lang="pl-PL" sz="2400" dirty="0" smtClean="0"/>
              <a:t>W oddziale intensywnej terapii możliwości oceny sedacji są większe.</a:t>
            </a:r>
          </a:p>
          <a:p>
            <a:r>
              <a:rPr lang="pl-PL" sz="2400" dirty="0" smtClean="0"/>
              <a:t>Obecnie stosowane metody monitorowania sedacji o oddziale intensywnej terapii to analiza </a:t>
            </a:r>
            <a:r>
              <a:rPr lang="pl-PL" sz="2400" dirty="0" err="1" smtClean="0"/>
              <a:t>bispektralna</a:t>
            </a:r>
            <a:r>
              <a:rPr lang="pl-PL" sz="2400" dirty="0" smtClean="0"/>
              <a:t> (BIS) oraz rzadko stosowana elektroencefalografia (EEG).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 smtClean="0"/>
              <a:t>Podczas wentylacji mechanicznej konieczne jest uzyskanie stopnia sedacji pozwalającego na skuteczną wentylację i niepowodującego braku synchronizacji respiratora z chorym. </a:t>
            </a:r>
          </a:p>
          <a:p>
            <a:r>
              <a:rPr lang="pl-PL" sz="2400" dirty="0" smtClean="0"/>
              <a:t>Do leków najczęściej stosowanymi do sedacji pacjenta wentylowanego mechanicznie zaliczyć należy </a:t>
            </a:r>
            <a:r>
              <a:rPr lang="pl-PL" sz="2400" dirty="0" err="1" smtClean="0"/>
              <a:t>midazolam</a:t>
            </a:r>
            <a:r>
              <a:rPr lang="pl-PL" sz="2400" dirty="0" smtClean="0"/>
              <a:t> i </a:t>
            </a:r>
            <a:r>
              <a:rPr lang="pl-PL" sz="2400" dirty="0" err="1" smtClean="0"/>
              <a:t>propofol</a:t>
            </a:r>
            <a:r>
              <a:rPr lang="pl-PL" sz="2400" dirty="0" smtClean="0"/>
              <a:t>. </a:t>
            </a:r>
          </a:p>
          <a:p>
            <a:r>
              <a:rPr lang="pl-PL" sz="2400" dirty="0" err="1" smtClean="0"/>
              <a:t>Diazepam</a:t>
            </a:r>
            <a:r>
              <a:rPr lang="pl-PL" sz="2400" dirty="0" smtClean="0"/>
              <a:t> nie jest zalecany do sedacji przy długotrwałym stosowaniu.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Sposób oceny – skala RASS</a:t>
            </a:r>
            <a:endParaRPr lang="pl-PL" dirty="0"/>
          </a:p>
        </p:txBody>
      </p:sp>
      <p:pic>
        <p:nvPicPr>
          <p:cNvPr id="25604" name="Picture 4" descr="Dysponujemy bardzo wymyślnymi metodami monitoringu, ale czy są one  potrzebne? Czy potrzeba kompasu, by powrócić do domu? Mark M. Ravitch ( ) -  ppt pobierz"/>
          <p:cNvPicPr>
            <a:picLocks noChangeAspect="1" noChangeArrowheads="1"/>
          </p:cNvPicPr>
          <p:nvPr/>
        </p:nvPicPr>
        <p:blipFill>
          <a:blip r:embed="rId2"/>
          <a:srcRect t="20847" b="12143"/>
          <a:stretch>
            <a:fillRect/>
          </a:stretch>
        </p:blipFill>
        <p:spPr bwMode="auto">
          <a:xfrm>
            <a:off x="214282" y="1928802"/>
            <a:ext cx="8528691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Behawioralna skala bólu</a:t>
            </a:r>
            <a:endParaRPr lang="pl-PL" dirty="0"/>
          </a:p>
        </p:txBody>
      </p:sp>
      <p:pic>
        <p:nvPicPr>
          <p:cNvPr id="47106" name="Picture 2" descr="Jak ocenić ból? - Na dyżurze - Ratownictwo - Medycyna Praktyczna"/>
          <p:cNvPicPr>
            <a:picLocks noChangeAspect="1" noChangeArrowheads="1"/>
          </p:cNvPicPr>
          <p:nvPr/>
        </p:nvPicPr>
        <p:blipFill>
          <a:blip r:embed="rId2"/>
          <a:srcRect t="14901"/>
          <a:stretch>
            <a:fillRect/>
          </a:stretch>
        </p:blipFill>
        <p:spPr bwMode="auto">
          <a:xfrm>
            <a:off x="1000100" y="1500174"/>
            <a:ext cx="7163401" cy="4314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Behawioralna skala bólu</a:t>
            </a:r>
            <a:endParaRPr lang="pl-PL" dirty="0"/>
          </a:p>
        </p:txBody>
      </p:sp>
      <p:pic>
        <p:nvPicPr>
          <p:cNvPr id="1026" name="Picture 2" descr="Ocena bólu za pomocą polskiej wersji Behawioralnej Skali Oceny Bólu (BPS) u"/>
          <p:cNvPicPr>
            <a:picLocks noChangeAspect="1" noChangeArrowheads="1"/>
          </p:cNvPicPr>
          <p:nvPr/>
        </p:nvPicPr>
        <p:blipFill>
          <a:blip r:embed="rId2"/>
          <a:srcRect l="5554" t="7714" r="3730" b="65285"/>
          <a:stretch>
            <a:fillRect/>
          </a:stretch>
        </p:blipFill>
        <p:spPr bwMode="auto">
          <a:xfrm>
            <a:off x="357158" y="1643050"/>
            <a:ext cx="5500726" cy="2357454"/>
          </a:xfrm>
          <a:prstGeom prst="rect">
            <a:avLst/>
          </a:prstGeom>
          <a:noFill/>
        </p:spPr>
      </p:pic>
      <p:pic>
        <p:nvPicPr>
          <p:cNvPr id="5" name="Picture 2" descr="Ocena bólu za pomocą polskiej wersji Behawioralnej Skali Oceny Bólu (BPS) u"/>
          <p:cNvPicPr>
            <a:picLocks noChangeAspect="1" noChangeArrowheads="1"/>
          </p:cNvPicPr>
          <p:nvPr/>
        </p:nvPicPr>
        <p:blipFill>
          <a:blip r:embed="rId2"/>
          <a:srcRect l="5554" t="37287" r="3730" b="33827"/>
          <a:stretch>
            <a:fillRect/>
          </a:stretch>
        </p:blipFill>
        <p:spPr bwMode="auto">
          <a:xfrm>
            <a:off x="3428992" y="4143380"/>
            <a:ext cx="514180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SIMV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err="1" smtClean="0"/>
              <a:t>Synchronized</a:t>
            </a:r>
            <a:r>
              <a:rPr lang="pl-PL" dirty="0" smtClean="0"/>
              <a:t> </a:t>
            </a:r>
            <a:r>
              <a:rPr lang="pl-PL" dirty="0" err="1" smtClean="0"/>
              <a:t>intermittent</a:t>
            </a:r>
            <a:r>
              <a:rPr lang="pl-PL" dirty="0" smtClean="0"/>
              <a:t> </a:t>
            </a:r>
            <a:r>
              <a:rPr lang="pl-PL" dirty="0" err="1" smtClean="0"/>
              <a:t>mechanical</a:t>
            </a:r>
            <a:r>
              <a:rPr lang="pl-PL" dirty="0" smtClean="0"/>
              <a:t> </a:t>
            </a:r>
            <a:r>
              <a:rPr lang="pl-PL" dirty="0" err="1" smtClean="0"/>
              <a:t>ventilation</a:t>
            </a:r>
            <a:r>
              <a:rPr lang="pl-PL" dirty="0" smtClean="0"/>
              <a:t> - wentylacja zsynchronizowana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Picture 2" descr="Znalezione obrazy dla zapytania weinmann medumat standard 2"/>
          <p:cNvPicPr>
            <a:picLocks noChangeAspect="1" noChangeArrowheads="1"/>
          </p:cNvPicPr>
          <p:nvPr/>
        </p:nvPicPr>
        <p:blipFill>
          <a:blip r:embed="rId2"/>
          <a:srcRect l="8985" t="9589" r="21589" b="6849"/>
          <a:stretch>
            <a:fillRect/>
          </a:stretch>
        </p:blipFill>
        <p:spPr bwMode="auto">
          <a:xfrm>
            <a:off x="357158" y="3000372"/>
            <a:ext cx="4143404" cy="2973502"/>
          </a:xfrm>
          <a:prstGeom prst="rect">
            <a:avLst/>
          </a:prstGeom>
          <a:noFill/>
        </p:spPr>
      </p:pic>
      <p:sp>
        <p:nvSpPr>
          <p:cNvPr id="6" name="Prostokąt zaokrąglony 5"/>
          <p:cNvSpPr/>
          <p:nvPr/>
        </p:nvSpPr>
        <p:spPr>
          <a:xfrm>
            <a:off x="3357554" y="4071942"/>
            <a:ext cx="1071570" cy="7143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icture 2" descr="Znalezione obrazy dla zapytania oxylog 2000"/>
          <p:cNvPicPr>
            <a:picLocks noChangeAspect="1" noChangeArrowheads="1"/>
          </p:cNvPicPr>
          <p:nvPr/>
        </p:nvPicPr>
        <p:blipFill>
          <a:blip r:embed="rId3" cstate="print"/>
          <a:srcRect t="17137" b="5433"/>
          <a:stretch>
            <a:fillRect/>
          </a:stretch>
        </p:blipFill>
        <p:spPr bwMode="auto">
          <a:xfrm>
            <a:off x="2571736" y="3000372"/>
            <a:ext cx="6150813" cy="3571902"/>
          </a:xfrm>
          <a:prstGeom prst="rect">
            <a:avLst/>
          </a:prstGeom>
          <a:noFill/>
        </p:spPr>
      </p:pic>
      <p:sp>
        <p:nvSpPr>
          <p:cNvPr id="7" name="Prostokąt zaokrąglony 6"/>
          <p:cNvSpPr/>
          <p:nvPr/>
        </p:nvSpPr>
        <p:spPr>
          <a:xfrm>
            <a:off x="6572264" y="4714884"/>
            <a:ext cx="1000132" cy="9286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grymas z szerokiego zbliżeni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-24"/>
            <a:ext cx="7929618" cy="5947214"/>
          </a:xfrm>
          <a:prstGeom prst="rect">
            <a:avLst/>
          </a:prstGeom>
        </p:spPr>
      </p:pic>
      <p:pic>
        <p:nvPicPr>
          <p:cNvPr id="5" name="Obraz 4" descr="nie dostal grymasi.jpg"/>
          <p:cNvPicPr>
            <a:picLocks noChangeAspect="1"/>
          </p:cNvPicPr>
          <p:nvPr/>
        </p:nvPicPr>
        <p:blipFill>
          <a:blip r:embed="rId4"/>
          <a:srcRect l="6250" t="72500" r="7031" b="13750"/>
          <a:stretch>
            <a:fillRect/>
          </a:stretch>
        </p:blipFill>
        <p:spPr>
          <a:xfrm>
            <a:off x="571472" y="5929330"/>
            <a:ext cx="79296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grymas i kaszel zbliżeni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22596"/>
            <a:ext cx="7929618" cy="5947213"/>
          </a:xfrm>
          <a:prstGeom prst="rect">
            <a:avLst/>
          </a:prstGeom>
        </p:spPr>
      </p:pic>
      <p:pic>
        <p:nvPicPr>
          <p:cNvPr id="5" name="Obraz 4" descr="nie dostal grymasi.jpg"/>
          <p:cNvPicPr>
            <a:picLocks noChangeAspect="1"/>
          </p:cNvPicPr>
          <p:nvPr/>
        </p:nvPicPr>
        <p:blipFill>
          <a:blip r:embed="rId4"/>
          <a:srcRect l="6250" t="72500" r="7031" b="13750"/>
          <a:stretch>
            <a:fillRect/>
          </a:stretch>
        </p:blipFill>
        <p:spPr>
          <a:xfrm>
            <a:off x="571472" y="5929330"/>
            <a:ext cx="79296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wstaje z noszy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35695"/>
            <a:ext cx="7858180" cy="5893635"/>
          </a:xfrm>
          <a:prstGeom prst="rect">
            <a:avLst/>
          </a:prstGeom>
        </p:spPr>
      </p:pic>
      <p:pic>
        <p:nvPicPr>
          <p:cNvPr id="5" name="Obraz 4" descr="wstaje walczyć o dobrobyt.jpg"/>
          <p:cNvPicPr>
            <a:picLocks noChangeAspect="1"/>
          </p:cNvPicPr>
          <p:nvPr/>
        </p:nvPicPr>
        <p:blipFill>
          <a:blip r:embed="rId4"/>
          <a:srcRect l="6250" t="72517" r="7812" b="13723"/>
          <a:stretch>
            <a:fillRect/>
          </a:stretch>
        </p:blipFill>
        <p:spPr>
          <a:xfrm>
            <a:off x="571472" y="5929330"/>
            <a:ext cx="7858180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hiperwentylacj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7107"/>
            <a:ext cx="7858180" cy="5893635"/>
          </a:xfrm>
          <a:prstGeom prst="rect">
            <a:avLst/>
          </a:prstGeom>
        </p:spPr>
      </p:pic>
      <p:pic>
        <p:nvPicPr>
          <p:cNvPr id="5" name="Obraz 4" descr="oddycha szybciej.jpg"/>
          <p:cNvPicPr>
            <a:picLocks noChangeAspect="1"/>
          </p:cNvPicPr>
          <p:nvPr/>
        </p:nvPicPr>
        <p:blipFill>
          <a:blip r:embed="rId4"/>
          <a:srcRect l="6250" t="72517" r="7812" b="13723"/>
          <a:stretch>
            <a:fillRect/>
          </a:stretch>
        </p:blipFill>
        <p:spPr>
          <a:xfrm>
            <a:off x="642910" y="5929330"/>
            <a:ext cx="7858180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łacz front detal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-17884"/>
            <a:ext cx="7929618" cy="5947214"/>
          </a:xfrm>
          <a:prstGeom prst="rect">
            <a:avLst/>
          </a:prstGeom>
        </p:spPr>
      </p:pic>
      <p:pic>
        <p:nvPicPr>
          <p:cNvPr id="5" name="Obraz 4" descr="Łzy total 1.jpg"/>
          <p:cNvPicPr>
            <a:picLocks noChangeAspect="1"/>
          </p:cNvPicPr>
          <p:nvPr/>
        </p:nvPicPr>
        <p:blipFill>
          <a:blip r:embed="rId4"/>
          <a:srcRect l="6250" t="72517" r="7031" b="13723"/>
          <a:stretch>
            <a:fillRect/>
          </a:stretch>
        </p:blipFill>
        <p:spPr>
          <a:xfrm>
            <a:off x="571472" y="5929330"/>
            <a:ext cx="79296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łacz bok detal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17835"/>
            <a:ext cx="7786742" cy="5840057"/>
          </a:xfrm>
          <a:prstGeom prst="rect">
            <a:avLst/>
          </a:prstGeom>
        </p:spPr>
      </p:pic>
      <p:pic>
        <p:nvPicPr>
          <p:cNvPr id="5" name="Obraz 4" descr="łzy total 2.jpg"/>
          <p:cNvPicPr>
            <a:picLocks noChangeAspect="1"/>
          </p:cNvPicPr>
          <p:nvPr/>
        </p:nvPicPr>
        <p:blipFill>
          <a:blip r:embed="rId4"/>
          <a:srcRect l="6250" t="72500" r="7812" b="13750"/>
          <a:stretch>
            <a:fillRect/>
          </a:stretch>
        </p:blipFill>
        <p:spPr>
          <a:xfrm>
            <a:off x="571472" y="5857892"/>
            <a:ext cx="7858180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12 i 20 odd emma i careven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-24"/>
            <a:ext cx="7715304" cy="5786478"/>
          </a:xfrm>
          <a:prstGeom prst="rect">
            <a:avLst/>
          </a:prstGeom>
        </p:spPr>
      </p:pic>
      <p:pic>
        <p:nvPicPr>
          <p:cNvPr id="5" name="Obraz 4" descr="niezgodność założeń.jpg"/>
          <p:cNvPicPr>
            <a:picLocks noChangeAspect="1"/>
          </p:cNvPicPr>
          <p:nvPr/>
        </p:nvPicPr>
        <p:blipFill>
          <a:blip r:embed="rId4"/>
          <a:srcRect l="6250" t="72500" r="7812" b="13750"/>
          <a:stretch>
            <a:fillRect/>
          </a:stretch>
        </p:blipFill>
        <p:spPr>
          <a:xfrm>
            <a:off x="571472" y="5786454"/>
            <a:ext cx="7858180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Pompa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4649" t="47816" r="18555" b="22694"/>
          <a:stretch>
            <a:fillRect/>
          </a:stretch>
        </p:blipFill>
        <p:spPr bwMode="auto">
          <a:xfrm>
            <a:off x="214282" y="3000372"/>
            <a:ext cx="874718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pole tekstowe 4"/>
          <p:cNvSpPr txBox="1"/>
          <p:nvPr/>
        </p:nvSpPr>
        <p:spPr>
          <a:xfrm>
            <a:off x="285720" y="1514291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Zarządzenie Prezesa NFZ nr 179/2020/DSM z 12-11-2020</a:t>
            </a:r>
          </a:p>
          <a:p>
            <a:pPr algn="ctr"/>
            <a:r>
              <a:rPr lang="pl-PL" dirty="0" smtClean="0"/>
              <a:t>w sprawie określenia warunków zawierania i realizacji umów w rodzaju ratownictwo medyczne </a:t>
            </a:r>
          </a:p>
          <a:p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142844" y="3714752"/>
            <a:ext cx="8858312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Midazolam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 err="1" smtClean="0"/>
              <a:t>Midazolam</a:t>
            </a:r>
            <a:r>
              <a:rPr lang="pl-PL" sz="2400" dirty="0" smtClean="0"/>
              <a:t> jest rekomendowany do sedacji krótkoterminowej. </a:t>
            </a:r>
          </a:p>
          <a:p>
            <a:r>
              <a:rPr lang="pl-PL" sz="2400" dirty="0" smtClean="0"/>
              <a:t>Stosowanie </a:t>
            </a:r>
            <a:r>
              <a:rPr lang="pl-PL" sz="2400" dirty="0" err="1" smtClean="0"/>
              <a:t>midazolamu</a:t>
            </a:r>
            <a:r>
              <a:rPr lang="pl-PL" sz="2400" dirty="0" smtClean="0"/>
              <a:t> jako środka sedacji długoterminowej niesie za sobą szereg niekorzystnych interakcji i efektów ubocznych. </a:t>
            </a:r>
          </a:p>
          <a:p>
            <a:r>
              <a:rPr lang="pl-PL" sz="2400" dirty="0" smtClean="0"/>
              <a:t>Użycie </a:t>
            </a:r>
            <a:r>
              <a:rPr lang="pl-PL" sz="2400" dirty="0" err="1" smtClean="0"/>
              <a:t>midazolamu</a:t>
            </a:r>
            <a:r>
              <a:rPr lang="pl-PL" sz="2400" dirty="0" smtClean="0"/>
              <a:t> częściej powoduje nadmierną sedację ze wszystkim jej konsekwencjami w porównaniu z </a:t>
            </a:r>
            <a:r>
              <a:rPr lang="pl-PL" sz="2400" dirty="0" err="1" smtClean="0"/>
              <a:t>propofolem</a:t>
            </a:r>
            <a:r>
              <a:rPr lang="pl-PL" sz="2400" dirty="0" smtClean="0"/>
              <a:t>. </a:t>
            </a:r>
          </a:p>
          <a:p>
            <a:r>
              <a:rPr lang="pl-PL" sz="2400" dirty="0" smtClean="0"/>
              <a:t>Aby uniknąć nadmiernej sedacji z powodu akumulacji </a:t>
            </a:r>
            <a:r>
              <a:rPr lang="pl-PL" sz="2400" dirty="0" err="1" smtClean="0"/>
              <a:t>midazolamu</a:t>
            </a:r>
            <a:r>
              <a:rPr lang="pl-PL" sz="2400" dirty="0" smtClean="0"/>
              <a:t>, jego wlew powinien być ograniczony do 48 godzin.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Propofol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Dawkowanie </a:t>
            </a:r>
            <a:r>
              <a:rPr lang="pl-PL" sz="2400" dirty="0" err="1" smtClean="0"/>
              <a:t>propofolu</a:t>
            </a:r>
            <a:r>
              <a:rPr lang="pl-PL" sz="2400" dirty="0" smtClean="0"/>
              <a:t> dokonuje się </a:t>
            </a:r>
            <a:r>
              <a:rPr lang="pl-PL" sz="2400" dirty="0" err="1" smtClean="0"/>
              <a:t>wg</a:t>
            </a:r>
            <a:r>
              <a:rPr lang="pl-PL" sz="2400" dirty="0" smtClean="0"/>
              <a:t>. idealnej, a nie aktualnej masy ciała. </a:t>
            </a:r>
          </a:p>
          <a:p>
            <a:r>
              <a:rPr lang="pl-PL" sz="2400" dirty="0" smtClean="0"/>
              <a:t>Nie jest konieczne redukowanie dawki </a:t>
            </a:r>
            <a:r>
              <a:rPr lang="pl-PL" sz="2400" dirty="0" err="1" smtClean="0"/>
              <a:t>propofolu</a:t>
            </a:r>
            <a:r>
              <a:rPr lang="pl-PL" sz="2400" dirty="0" smtClean="0"/>
              <a:t> u chorych z niewydolnością nerek czy umiarkowaną niewydolnością wątroby. </a:t>
            </a:r>
          </a:p>
          <a:p>
            <a:r>
              <a:rPr lang="pl-PL" sz="2400" dirty="0" smtClean="0"/>
              <a:t>Należy pamiętać, że </a:t>
            </a:r>
            <a:r>
              <a:rPr lang="pl-PL" sz="2400" dirty="0" err="1" smtClean="0"/>
              <a:t>propofol</a:t>
            </a:r>
            <a:r>
              <a:rPr lang="pl-PL" sz="2400" dirty="0" smtClean="0"/>
              <a:t> wywołuje depresję oddechową i hipotensję. U chorego z hipotensją należy zachować szczególną ostrożność lub zastosować alternatywny lek do czasu uzyskania </a:t>
            </a:r>
            <a:r>
              <a:rPr lang="pl-PL" sz="2400" dirty="0" err="1" smtClean="0"/>
              <a:t>normotensji</a:t>
            </a:r>
            <a:r>
              <a:rPr lang="pl-PL" sz="2400" dirty="0" smtClean="0"/>
              <a:t>. </a:t>
            </a:r>
          </a:p>
          <a:p>
            <a:r>
              <a:rPr lang="pl-PL" sz="2400" dirty="0" smtClean="0"/>
              <a:t>Z powodu depresji oddechowej ciągły wlew </a:t>
            </a:r>
            <a:r>
              <a:rPr lang="pl-PL" sz="2400" dirty="0" err="1" smtClean="0"/>
              <a:t>propofolu</a:t>
            </a:r>
            <a:r>
              <a:rPr lang="pl-PL" sz="2400" dirty="0" smtClean="0"/>
              <a:t> zalecany jest tylko u pacjentów wentylowanych mechanicznie.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Opioidy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400" dirty="0" err="1" smtClean="0"/>
              <a:t>Opioidy</a:t>
            </a:r>
            <a:r>
              <a:rPr lang="pl-PL" sz="2400" dirty="0" smtClean="0"/>
              <a:t> są najczęściej stosowanymi lekami do zmniejszenia bólu u chorych poddanych intensywnej terapii. </a:t>
            </a:r>
          </a:p>
          <a:p>
            <a:r>
              <a:rPr lang="pl-PL" sz="2400" dirty="0" err="1" smtClean="0"/>
              <a:t>Opioidy</a:t>
            </a:r>
            <a:r>
              <a:rPr lang="pl-PL" sz="2400" dirty="0" smtClean="0"/>
              <a:t> powodują również umiarkowaną sedację, ale w przeciwieństwie do </a:t>
            </a:r>
            <a:r>
              <a:rPr lang="pl-PL" sz="2400" dirty="0" err="1" smtClean="0"/>
              <a:t>benzodiazepin</a:t>
            </a:r>
            <a:r>
              <a:rPr lang="pl-PL" sz="2400" dirty="0" smtClean="0"/>
              <a:t> nie powodują niepamięci. </a:t>
            </a:r>
          </a:p>
          <a:p>
            <a:r>
              <a:rPr lang="pl-PL" sz="2400" dirty="0" smtClean="0"/>
              <a:t>Podczas terapii zazwyczaj stosowana jest morfina i fentanyl. </a:t>
            </a:r>
          </a:p>
          <a:p>
            <a:r>
              <a:rPr lang="pl-PL" sz="2400" dirty="0" smtClean="0"/>
              <a:t>Ciągła infuzja jest metodą bardziej polecaną niż podawanie </a:t>
            </a:r>
            <a:r>
              <a:rPr lang="pl-PL" sz="2400" dirty="0" err="1" smtClean="0"/>
              <a:t>opioidów</a:t>
            </a:r>
            <a:r>
              <a:rPr lang="pl-PL" sz="2400" dirty="0" smtClean="0"/>
              <a:t> „w razie potrzeby”. 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Opioidy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Zaletami fentanylu, dającym mu przewagę nad morfiną, są znacznie szybszy początek działania, mniejsze ryzyko hipotensji oraz brak aktywnych metabolitów. </a:t>
            </a:r>
          </a:p>
          <a:p>
            <a:r>
              <a:rPr lang="pl-PL" sz="2400" dirty="0" smtClean="0"/>
              <a:t>Względny brak niekorzystnego działania hemodynamicznego jest głównym powodem, dla którego fentanyl jest lepszym wyborem dla pacjenta w stanie krytycznym. </a:t>
            </a:r>
          </a:p>
          <a:p>
            <a:r>
              <a:rPr lang="pl-PL" sz="2400" dirty="0" smtClean="0"/>
              <a:t>Morfina ma wiele aktywnych metabolitów o niekorzystnym działaniu, powoduje także uwalnianie histaminy, co w konsekwencji może doprowadzić do hipotensji.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Midanium - ulotka (dawkowanie, zastosowanie, interakcje) - KtoMaLek.pl"/>
          <p:cNvPicPr>
            <a:picLocks noChangeAspect="1" noChangeArrowheads="1"/>
          </p:cNvPicPr>
          <p:nvPr/>
        </p:nvPicPr>
        <p:blipFill>
          <a:blip r:embed="rId2"/>
          <a:srcRect l="15235" t="9375" r="16796" b="43047"/>
          <a:stretch>
            <a:fillRect/>
          </a:stretch>
        </p:blipFill>
        <p:spPr bwMode="auto">
          <a:xfrm>
            <a:off x="285720" y="4572008"/>
            <a:ext cx="2857520" cy="1500198"/>
          </a:xfrm>
          <a:prstGeom prst="rect">
            <a:avLst/>
          </a:prstGeom>
          <a:noFill/>
        </p:spPr>
      </p:pic>
      <p:pic>
        <p:nvPicPr>
          <p:cNvPr id="2052" name="Picture 4" descr="LEKsykon - informacje o leku Etomidate® Lipuro"/>
          <p:cNvPicPr>
            <a:picLocks noChangeAspect="1" noChangeArrowheads="1"/>
          </p:cNvPicPr>
          <p:nvPr/>
        </p:nvPicPr>
        <p:blipFill>
          <a:blip r:embed="rId3"/>
          <a:srcRect b="48757"/>
          <a:stretch>
            <a:fillRect/>
          </a:stretch>
        </p:blipFill>
        <p:spPr bwMode="auto">
          <a:xfrm>
            <a:off x="71406" y="2714620"/>
            <a:ext cx="3238500" cy="1571636"/>
          </a:xfrm>
          <a:prstGeom prst="rect">
            <a:avLst/>
          </a:prstGeom>
          <a:noFill/>
        </p:spPr>
      </p:pic>
      <p:pic>
        <p:nvPicPr>
          <p:cNvPr id="2050" name="Picture 2" descr="Plofed 1% - ulotka (dawkowanie, zastosowanie, interakcje) - KtoMaLek.pl"/>
          <p:cNvPicPr>
            <a:picLocks noChangeAspect="1" noChangeArrowheads="1"/>
          </p:cNvPicPr>
          <p:nvPr/>
        </p:nvPicPr>
        <p:blipFill>
          <a:blip r:embed="rId4"/>
          <a:srcRect l="11719" t="32813" r="21484" b="32812"/>
          <a:stretch>
            <a:fillRect/>
          </a:stretch>
        </p:blipFill>
        <p:spPr bwMode="auto">
          <a:xfrm>
            <a:off x="71406" y="1285860"/>
            <a:ext cx="3357586" cy="129591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„Indukcja” praktycznie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29034" y="1600203"/>
            <a:ext cx="561496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800" dirty="0" err="1" smtClean="0"/>
              <a:t>Propofol</a:t>
            </a:r>
            <a:r>
              <a:rPr lang="pl-PL" sz="2800" dirty="0" smtClean="0"/>
              <a:t>: 50-100 mg </a:t>
            </a:r>
            <a:r>
              <a:rPr lang="pl-PL" sz="2800" dirty="0" err="1" smtClean="0"/>
              <a:t>i.v</a:t>
            </a:r>
            <a:r>
              <a:rPr lang="pl-PL" sz="2800" dirty="0" smtClean="0"/>
              <a:t>.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i="1" dirty="0" smtClean="0"/>
              <a:t>lub</a:t>
            </a:r>
          </a:p>
          <a:p>
            <a:pPr>
              <a:buNone/>
            </a:pPr>
            <a:r>
              <a:rPr lang="pl-PL" sz="2800" dirty="0" smtClean="0"/>
              <a:t>Eto/</a:t>
            </a:r>
            <a:r>
              <a:rPr lang="pl-PL" sz="2800" dirty="0" err="1" smtClean="0"/>
              <a:t>hypnomidat</a:t>
            </a:r>
            <a:r>
              <a:rPr lang="pl-PL" sz="2800" dirty="0" smtClean="0"/>
              <a:t>: 20 mg </a:t>
            </a:r>
            <a:r>
              <a:rPr lang="pl-PL" sz="2800" dirty="0" err="1" smtClean="0"/>
              <a:t>i.v</a:t>
            </a:r>
            <a:r>
              <a:rPr lang="pl-PL" sz="2800" dirty="0" smtClean="0"/>
              <a:t>.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i="1" dirty="0" smtClean="0"/>
              <a:t>lub</a:t>
            </a:r>
            <a:r>
              <a:rPr lang="pl-PL" sz="2800" dirty="0" smtClean="0"/>
              <a:t> </a:t>
            </a:r>
          </a:p>
          <a:p>
            <a:pPr>
              <a:buNone/>
            </a:pPr>
            <a:r>
              <a:rPr lang="pl-PL" sz="2800" dirty="0" err="1" smtClean="0"/>
              <a:t>Midazolam</a:t>
            </a:r>
            <a:r>
              <a:rPr lang="pl-PL" sz="2800" dirty="0" smtClean="0"/>
              <a:t>… dużo, 10-15-20 mg </a:t>
            </a:r>
            <a:r>
              <a:rPr lang="pl-PL" sz="2800" dirty="0" err="1" smtClean="0"/>
              <a:t>i.v</a:t>
            </a:r>
            <a:r>
              <a:rPr lang="pl-PL" sz="2800" dirty="0" smtClean="0"/>
              <a:t>.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Rozważ szybko działający </a:t>
            </a:r>
            <a:r>
              <a:rPr lang="pl-PL" sz="2800" dirty="0" err="1" smtClean="0"/>
              <a:t>opioid</a:t>
            </a:r>
            <a:endParaRPr lang="pl-PL" sz="2800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Sedacja, zwiotczenie, analgezja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Prowadzenie pacjenta pod respiratorem</a:t>
            </a:r>
          </a:p>
          <a:p>
            <a:pPr marL="341313" indent="17463">
              <a:buNone/>
            </a:pPr>
            <a:r>
              <a:rPr lang="pl-PL" dirty="0" smtClean="0"/>
              <a:t>- </a:t>
            </a:r>
            <a:r>
              <a:rPr lang="pl-PL" dirty="0" err="1" smtClean="0"/>
              <a:t>midazolam</a:t>
            </a:r>
            <a:r>
              <a:rPr lang="pl-PL" dirty="0" smtClean="0"/>
              <a:t> 0,03-0,2 mg/kg/h</a:t>
            </a:r>
          </a:p>
          <a:p>
            <a:pPr marL="341313" indent="17463">
              <a:buNone/>
            </a:pPr>
            <a:r>
              <a:rPr lang="pl-PL" dirty="0" smtClean="0"/>
              <a:t>- </a:t>
            </a:r>
            <a:r>
              <a:rPr lang="pl-PL" dirty="0" err="1" smtClean="0"/>
              <a:t>propofol</a:t>
            </a:r>
            <a:r>
              <a:rPr lang="pl-PL" dirty="0" smtClean="0"/>
              <a:t> 0,03-4 mg/kg/h</a:t>
            </a:r>
          </a:p>
          <a:p>
            <a:pPr marL="341313" indent="17463">
              <a:buFontTx/>
              <a:buChar char="-"/>
            </a:pPr>
            <a:r>
              <a:rPr lang="pl-PL" dirty="0" smtClean="0"/>
              <a:t> fentanyl 0,7-10 µg/kg/h</a:t>
            </a:r>
          </a:p>
          <a:p>
            <a:pPr marL="341313" indent="17463">
              <a:buFontTx/>
              <a:buChar char="-"/>
            </a:pPr>
            <a:r>
              <a:rPr lang="pl-PL" dirty="0" smtClean="0"/>
              <a:t> morfina 0,8-2,5 mg/h</a:t>
            </a:r>
          </a:p>
          <a:p>
            <a:pPr marL="341313" indent="17463">
              <a:buFontTx/>
              <a:buChar char="-"/>
            </a:pPr>
            <a:endParaRPr lang="pl-PL" dirty="0" smtClean="0"/>
          </a:p>
          <a:p>
            <a:pPr marL="341313" indent="17463">
              <a:buFontTx/>
              <a:buChar char="-"/>
            </a:pPr>
            <a:r>
              <a:rPr lang="pl-PL" dirty="0" smtClean="0"/>
              <a:t> zwiotczenie: </a:t>
            </a:r>
            <a:r>
              <a:rPr lang="pl-PL" dirty="0" err="1" smtClean="0"/>
              <a:t>cis-atrakurium</a:t>
            </a:r>
            <a:r>
              <a:rPr lang="pl-PL" dirty="0" smtClean="0"/>
              <a:t>, </a:t>
            </a:r>
            <a:r>
              <a:rPr lang="pl-PL" dirty="0" err="1" smtClean="0"/>
              <a:t>pankuronium</a:t>
            </a:r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Sedacja praktycznie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Propofol</a:t>
            </a:r>
            <a:r>
              <a:rPr lang="pl-PL" dirty="0" smtClean="0"/>
              <a:t> 1%</a:t>
            </a:r>
          </a:p>
          <a:p>
            <a:pPr>
              <a:buNone/>
            </a:pPr>
            <a:r>
              <a:rPr lang="pl-PL" dirty="0" smtClean="0"/>
              <a:t>	strzykawka 50, </a:t>
            </a:r>
          </a:p>
          <a:p>
            <a:pPr>
              <a:buNone/>
            </a:pPr>
            <a:r>
              <a:rPr lang="pl-PL" dirty="0" smtClean="0"/>
              <a:t>	przepływ </a:t>
            </a:r>
            <a:r>
              <a:rPr lang="pl-PL" b="1" dirty="0" smtClean="0"/>
              <a:t>1-10 ml/h lub więcej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err="1" smtClean="0"/>
              <a:t>Midazolam</a:t>
            </a:r>
            <a:r>
              <a:rPr lang="pl-PL" dirty="0" smtClean="0"/>
              <a:t> 50 mg (1mg/1ml)</a:t>
            </a:r>
          </a:p>
          <a:p>
            <a:pPr>
              <a:buNone/>
            </a:pPr>
            <a:r>
              <a:rPr lang="pl-PL" dirty="0" smtClean="0"/>
              <a:t>	strzykawka 50,</a:t>
            </a:r>
          </a:p>
          <a:p>
            <a:pPr>
              <a:buNone/>
            </a:pPr>
            <a:r>
              <a:rPr lang="pl-PL" dirty="0" smtClean="0"/>
              <a:t>	przepływ </a:t>
            </a:r>
            <a:r>
              <a:rPr lang="pl-PL" b="1" dirty="0" smtClean="0"/>
              <a:t>1-5 ml/h lub więcej</a:t>
            </a:r>
            <a:endParaRPr lang="pl-PL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praktycznie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Fentanyl </a:t>
            </a:r>
          </a:p>
          <a:p>
            <a:pPr>
              <a:buNone/>
            </a:pPr>
            <a:r>
              <a:rPr lang="pl-PL" dirty="0" smtClean="0"/>
              <a:t>	bez rozcieńczenia 0,5-1 mg do strzykawki 50, </a:t>
            </a:r>
          </a:p>
          <a:p>
            <a:pPr>
              <a:buNone/>
            </a:pPr>
            <a:r>
              <a:rPr lang="pl-PL" dirty="0" smtClean="0"/>
              <a:t>	przepływ </a:t>
            </a:r>
            <a:r>
              <a:rPr lang="pl-PL" b="1" dirty="0" smtClean="0"/>
              <a:t>ok. 2 ml/h lub więcej</a:t>
            </a:r>
          </a:p>
          <a:p>
            <a:endParaRPr lang="pl-PL" dirty="0" smtClean="0"/>
          </a:p>
          <a:p>
            <a:r>
              <a:rPr lang="pl-PL" dirty="0" smtClean="0"/>
              <a:t>Morfina</a:t>
            </a:r>
          </a:p>
          <a:p>
            <a:pPr>
              <a:buNone/>
            </a:pPr>
            <a:r>
              <a:rPr lang="pl-PL" dirty="0" smtClean="0"/>
              <a:t>	rozcieńczenie 20 mg do strzykawki 50, </a:t>
            </a:r>
          </a:p>
          <a:p>
            <a:pPr>
              <a:buNone/>
            </a:pPr>
            <a:r>
              <a:rPr lang="pl-PL" dirty="0" smtClean="0"/>
              <a:t>	przepływ </a:t>
            </a:r>
            <a:r>
              <a:rPr lang="pl-PL" b="1" dirty="0" smtClean="0"/>
              <a:t>ok. 2 ml/h lub więcej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Sedacja i analgezja „z ręki”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err="1" smtClean="0">
                <a:solidFill>
                  <a:srgbClr val="FF0000"/>
                </a:solidFill>
              </a:rPr>
              <a:t>Midazolam</a:t>
            </a:r>
            <a:r>
              <a:rPr lang="pl-PL" sz="4000" dirty="0" smtClean="0">
                <a:solidFill>
                  <a:srgbClr val="FF0000"/>
                </a:solidFill>
              </a:rPr>
              <a:t> min. 1 mg co 10 minut</a:t>
            </a:r>
          </a:p>
          <a:p>
            <a:r>
              <a:rPr lang="pl-PL" sz="4000" dirty="0" smtClean="0">
                <a:solidFill>
                  <a:srgbClr val="FF0000"/>
                </a:solidFill>
              </a:rPr>
              <a:t>Fentanyl min. 10 </a:t>
            </a:r>
            <a:r>
              <a:rPr lang="pl-PL" sz="4000" dirty="0" err="1" smtClean="0">
                <a:solidFill>
                  <a:srgbClr val="FF0000"/>
                </a:solidFill>
              </a:rPr>
              <a:t>mcg</a:t>
            </a:r>
            <a:r>
              <a:rPr lang="pl-PL" sz="4000" dirty="0" smtClean="0">
                <a:solidFill>
                  <a:srgbClr val="FF0000"/>
                </a:solidFill>
              </a:rPr>
              <a:t> co 10 minut</a:t>
            </a:r>
          </a:p>
          <a:p>
            <a:endParaRPr lang="pl-PL" dirty="0" smtClean="0"/>
          </a:p>
          <a:p>
            <a:r>
              <a:rPr lang="pl-PL" dirty="0" err="1" smtClean="0"/>
              <a:t>Propofol</a:t>
            </a:r>
            <a:r>
              <a:rPr lang="pl-PL" dirty="0" smtClean="0"/>
              <a:t> 20-30 mg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Leki zwiotczające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74805"/>
            <a:ext cx="8229600" cy="4525963"/>
          </a:xfrm>
        </p:spPr>
        <p:txBody>
          <a:bodyPr>
            <a:noAutofit/>
          </a:bodyPr>
          <a:lstStyle/>
          <a:p>
            <a:r>
              <a:rPr lang="pl-PL" sz="2400" dirty="0" smtClean="0"/>
              <a:t>Stosowanie leków zwiotczających w trakcie opieki nad chorym wentylowanym mechanicznie nie jest postępowaniem rutynowym. </a:t>
            </a:r>
          </a:p>
          <a:p>
            <a:r>
              <a:rPr lang="pl-PL" sz="2400" dirty="0" smtClean="0"/>
              <a:t>W sytuacji desynchronizacji z respiratorem (pomimo prawidłowo prowadzonej sedacji) czasowe zwiotczenie chorego może okazać się korzystne. </a:t>
            </a:r>
          </a:p>
          <a:p>
            <a:r>
              <a:rPr lang="pl-PL" sz="2400" dirty="0" smtClean="0"/>
              <a:t>Zwiotczenie pozwala także ograniczyć wysiłek konieczny do rozprężenia klatki piersiowej np. przy płucach niskiej podatności. </a:t>
            </a:r>
          </a:p>
          <a:p>
            <a:r>
              <a:rPr lang="pl-PL" sz="2400" dirty="0" smtClean="0"/>
              <a:t>W sytuacji granicznego niedoboru tlenu u chorego, zwiotczenie może poprawić gospodarkę tlenową poprzez wyłączenie mięśni oddechowych, które w ciężkim stresie pobierają nawet 50% wytworzonej energii. 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pokojny średni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14348" y="60685"/>
            <a:ext cx="7786742" cy="5840057"/>
          </a:xfrm>
          <a:prstGeom prst="rect">
            <a:avLst/>
          </a:prstGeom>
        </p:spPr>
      </p:pic>
      <p:pic>
        <p:nvPicPr>
          <p:cNvPr id="5" name="Obraz 4" descr="zadowolony.jpg"/>
          <p:cNvPicPr>
            <a:picLocks noChangeAspect="1"/>
          </p:cNvPicPr>
          <p:nvPr/>
        </p:nvPicPr>
        <p:blipFill>
          <a:blip r:embed="rId4"/>
          <a:srcRect l="6250" t="72500" r="7031" b="13750"/>
          <a:stretch>
            <a:fillRect/>
          </a:stretch>
        </p:blipFill>
        <p:spPr>
          <a:xfrm>
            <a:off x="642910" y="5857892"/>
            <a:ext cx="79296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Podsumowując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 zapomnij o sedacji!</a:t>
            </a:r>
          </a:p>
          <a:p>
            <a:r>
              <a:rPr lang="pl-PL" dirty="0" smtClean="0"/>
              <a:t>Nie zapomnij o analgezji!</a:t>
            </a:r>
          </a:p>
          <a:p>
            <a:r>
              <a:rPr lang="pl-PL" dirty="0" smtClean="0"/>
              <a:t>Działaj, zanim pacjent zacznie „walczyć”</a:t>
            </a:r>
          </a:p>
          <a:p>
            <a:r>
              <a:rPr lang="pl-PL" dirty="0" smtClean="0"/>
              <a:t>Gdy pacjent już „walczy” – działaj szybciej </a:t>
            </a:r>
            <a:r>
              <a:rPr lang="pl-PL" dirty="0" smtClean="0">
                <a:sym typeface="Wingdings" pitchFamily="2" charset="2"/>
              </a:rPr>
              <a:t>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dobra wentlacja finał od boku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63" y="2286009"/>
            <a:ext cx="8153400" cy="2500313"/>
          </a:xfrm>
        </p:spPr>
        <p:txBody>
          <a:bodyPr>
            <a:normAutofit fontScale="77500" lnSpcReduction="2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smtClean="0"/>
              <a:t>Jacek Wawrzynek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sz="4000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smtClean="0"/>
              <a:t>tel. 608 577 338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sz="4000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err="1" smtClean="0"/>
              <a:t>jwawrzynek@sum.edu.pl</a:t>
            </a:r>
            <a:endParaRPr lang="pl-PL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661</Words>
  <PresentationFormat>Pokaz na ekranie (4:3)</PresentationFormat>
  <Paragraphs>104</Paragraphs>
  <Slides>31</Slides>
  <Notes>1</Notes>
  <HiddenSlides>0</HiddenSlides>
  <MMClips>9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Motyw pakietu Office</vt:lpstr>
      <vt:lpstr>Ach śpij kochanie…  czyli o sedacji i analgezji podczas wentylacji </vt:lpstr>
      <vt:lpstr>Czy aby w ambulansie?</vt:lpstr>
      <vt:lpstr>Slajd 3</vt:lpstr>
      <vt:lpstr>Ogólnie o sedacji i analgezji</vt:lpstr>
      <vt:lpstr>Slajd 5</vt:lpstr>
      <vt:lpstr>Sposób oceny – skala RASS</vt:lpstr>
      <vt:lpstr>Behawioralna skala bólu</vt:lpstr>
      <vt:lpstr>Behawioralna skala bólu</vt:lpstr>
      <vt:lpstr>SIMV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Pompa</vt:lpstr>
      <vt:lpstr>Midazolam</vt:lpstr>
      <vt:lpstr>Propofol</vt:lpstr>
      <vt:lpstr>Opioidy</vt:lpstr>
      <vt:lpstr>Opioidy</vt:lpstr>
      <vt:lpstr>„Indukcja” praktycznie</vt:lpstr>
      <vt:lpstr>Sedacja, zwiotczenie, analgezja</vt:lpstr>
      <vt:lpstr>Sedacja praktycznie</vt:lpstr>
      <vt:lpstr>Analgezja praktycznie</vt:lpstr>
      <vt:lpstr>Sedacja i analgezja „z ręki”</vt:lpstr>
      <vt:lpstr>Leki zwiotczające</vt:lpstr>
      <vt:lpstr>Slajd 28</vt:lpstr>
      <vt:lpstr>Podsumowując</vt:lpstr>
      <vt:lpstr>Slajd 30</vt:lpstr>
      <vt:lpstr>Slajd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 śpij kochanie…  czyli o sedacji i analgezji podczas wentylacji </dc:title>
  <dc:creator>Jacek</dc:creator>
  <cp:lastModifiedBy>Jacek Wawrzynek</cp:lastModifiedBy>
  <cp:revision>30</cp:revision>
  <dcterms:created xsi:type="dcterms:W3CDTF">2021-05-30T07:56:33Z</dcterms:created>
  <dcterms:modified xsi:type="dcterms:W3CDTF">2022-11-13T08:08:54Z</dcterms:modified>
</cp:coreProperties>
</file>